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2"/>
  </p:notesMasterIdLst>
  <p:handoutMasterIdLst>
    <p:handoutMasterId r:id="rId93"/>
  </p:handoutMasterIdLst>
  <p:sldIdLst>
    <p:sldId id="895" r:id="rId2"/>
    <p:sldId id="939" r:id="rId3"/>
    <p:sldId id="1310" r:id="rId4"/>
    <p:sldId id="1334" r:id="rId5"/>
    <p:sldId id="1358" r:id="rId6"/>
    <p:sldId id="1335" r:id="rId7"/>
    <p:sldId id="1224" r:id="rId8"/>
    <p:sldId id="1290" r:id="rId9"/>
    <p:sldId id="1289" r:id="rId10"/>
    <p:sldId id="1229" r:id="rId11"/>
    <p:sldId id="1285" r:id="rId12"/>
    <p:sldId id="1342" r:id="rId13"/>
    <p:sldId id="1230" r:id="rId14"/>
    <p:sldId id="1344" r:id="rId15"/>
    <p:sldId id="1231" r:id="rId16"/>
    <p:sldId id="1337" r:id="rId17"/>
    <p:sldId id="1354" r:id="rId18"/>
    <p:sldId id="1009" r:id="rId19"/>
    <p:sldId id="1284" r:id="rId20"/>
    <p:sldId id="1212" r:id="rId21"/>
    <p:sldId id="1241" r:id="rId22"/>
    <p:sldId id="1242" r:id="rId23"/>
    <p:sldId id="1244" r:id="rId24"/>
    <p:sldId id="1205" r:id="rId25"/>
    <p:sldId id="1298" r:id="rId26"/>
    <p:sldId id="1265" r:id="rId27"/>
    <p:sldId id="1274" r:id="rId28"/>
    <p:sldId id="1294" r:id="rId29"/>
    <p:sldId id="1295" r:id="rId30"/>
    <p:sldId id="1296" r:id="rId31"/>
    <p:sldId id="1297" r:id="rId32"/>
    <p:sldId id="1276" r:id="rId33"/>
    <p:sldId id="1339" r:id="rId34"/>
    <p:sldId id="1340" r:id="rId35"/>
    <p:sldId id="1355" r:id="rId36"/>
    <p:sldId id="1341" r:id="rId37"/>
    <p:sldId id="1356" r:id="rId38"/>
    <p:sldId id="1376" r:id="rId39"/>
    <p:sldId id="1357" r:id="rId40"/>
    <p:sldId id="1314" r:id="rId41"/>
    <p:sldId id="1316" r:id="rId42"/>
    <p:sldId id="1324" r:id="rId43"/>
    <p:sldId id="1325" r:id="rId44"/>
    <p:sldId id="1326" r:id="rId45"/>
    <p:sldId id="1327" r:id="rId46"/>
    <p:sldId id="1328" r:id="rId47"/>
    <p:sldId id="1329" r:id="rId48"/>
    <p:sldId id="1333" r:id="rId49"/>
    <p:sldId id="1272" r:id="rId50"/>
    <p:sldId id="1236" r:id="rId51"/>
    <p:sldId id="1239" r:id="rId52"/>
    <p:sldId id="1237" r:id="rId53"/>
    <p:sldId id="1240" r:id="rId54"/>
    <p:sldId id="1234" r:id="rId55"/>
    <p:sldId id="1268" r:id="rId56"/>
    <p:sldId id="1281" r:id="rId57"/>
    <p:sldId id="768" r:id="rId58"/>
    <p:sldId id="1304" r:id="rId59"/>
    <p:sldId id="1211" r:id="rId60"/>
    <p:sldId id="1245" r:id="rId61"/>
    <p:sldId id="1282" r:id="rId62"/>
    <p:sldId id="1359" r:id="rId63"/>
    <p:sldId id="1360" r:id="rId64"/>
    <p:sldId id="1361" r:id="rId65"/>
    <p:sldId id="1362" r:id="rId66"/>
    <p:sldId id="1348" r:id="rId67"/>
    <p:sldId id="1349" r:id="rId68"/>
    <p:sldId id="1352" r:id="rId69"/>
    <p:sldId id="1351" r:id="rId70"/>
    <p:sldId id="1246" r:id="rId71"/>
    <p:sldId id="1288" r:id="rId72"/>
    <p:sldId id="1368" r:id="rId73"/>
    <p:sldId id="1363" r:id="rId74"/>
    <p:sldId id="1369" r:id="rId75"/>
    <p:sldId id="1367" r:id="rId76"/>
    <p:sldId id="1364" r:id="rId77"/>
    <p:sldId id="1365" r:id="rId78"/>
    <p:sldId id="1371" r:id="rId79"/>
    <p:sldId id="1374" r:id="rId80"/>
    <p:sldId id="1373" r:id="rId81"/>
    <p:sldId id="1375" r:id="rId82"/>
    <p:sldId id="1306" r:id="rId83"/>
    <p:sldId id="1311" r:id="rId84"/>
    <p:sldId id="1198" r:id="rId85"/>
    <p:sldId id="1270" r:id="rId86"/>
    <p:sldId id="1353" r:id="rId87"/>
    <p:sldId id="1346" r:id="rId88"/>
    <p:sldId id="1347" r:id="rId89"/>
    <p:sldId id="1323" r:id="rId90"/>
    <p:sldId id="1331" r:id="rId9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334"/>
            <p14:sldId id="1358"/>
            <p14:sldId id="1335"/>
            <p14:sldId id="1224"/>
            <p14:sldId id="1290"/>
            <p14:sldId id="1289"/>
            <p14:sldId id="1229"/>
            <p14:sldId id="1285"/>
            <p14:sldId id="1342"/>
            <p14:sldId id="1230"/>
            <p14:sldId id="1344"/>
            <p14:sldId id="1231"/>
            <p14:sldId id="1337"/>
            <p14:sldId id="1354"/>
            <p14:sldId id="1009"/>
            <p14:sldId id="1284"/>
            <p14:sldId id="1212"/>
            <p14:sldId id="1241"/>
            <p14:sldId id="1242"/>
            <p14:sldId id="1244"/>
            <p14:sldId id="1205"/>
            <p14:sldId id="1298"/>
            <p14:sldId id="1265"/>
            <p14:sldId id="1274"/>
            <p14:sldId id="1294"/>
            <p14:sldId id="1295"/>
            <p14:sldId id="1296"/>
            <p14:sldId id="1297"/>
            <p14:sldId id="1276"/>
            <p14:sldId id="1339"/>
            <p14:sldId id="1340"/>
            <p14:sldId id="1355"/>
            <p14:sldId id="1341"/>
            <p14:sldId id="1356"/>
            <p14:sldId id="1376"/>
            <p14:sldId id="1357"/>
            <p14:sldId id="1314"/>
            <p14:sldId id="1316"/>
            <p14:sldId id="1324"/>
            <p14:sldId id="1325"/>
            <p14:sldId id="1326"/>
            <p14:sldId id="1327"/>
            <p14:sldId id="1328"/>
            <p14:sldId id="1329"/>
            <p14:sldId id="1333"/>
            <p14:sldId id="1272"/>
            <p14:sldId id="1236"/>
            <p14:sldId id="1239"/>
            <p14:sldId id="1237"/>
            <p14:sldId id="1240"/>
            <p14:sldId id="1234"/>
            <p14:sldId id="1268"/>
            <p14:sldId id="1281"/>
            <p14:sldId id="768"/>
            <p14:sldId id="1304"/>
            <p14:sldId id="1211"/>
            <p14:sldId id="1245"/>
            <p14:sldId id="1282"/>
            <p14:sldId id="1359"/>
            <p14:sldId id="1360"/>
            <p14:sldId id="1361"/>
            <p14:sldId id="1362"/>
            <p14:sldId id="1348"/>
            <p14:sldId id="1349"/>
            <p14:sldId id="1352"/>
            <p14:sldId id="1351"/>
            <p14:sldId id="1246"/>
            <p14:sldId id="1288"/>
            <p14:sldId id="1368"/>
            <p14:sldId id="1363"/>
            <p14:sldId id="1369"/>
            <p14:sldId id="1367"/>
            <p14:sldId id="1364"/>
            <p14:sldId id="1365"/>
            <p14:sldId id="1371"/>
            <p14:sldId id="1374"/>
            <p14:sldId id="1373"/>
            <p14:sldId id="1375"/>
            <p14:sldId id="1306"/>
            <p14:sldId id="1311"/>
            <p14:sldId id="1198"/>
            <p14:sldId id="1270"/>
            <p14:sldId id="1353"/>
            <p14:sldId id="1346"/>
            <p14:sldId id="1347"/>
            <p14:sldId id="1323"/>
            <p14:sldId id="1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29D"/>
    <a:srgbClr val="36544F"/>
    <a:srgbClr val="FB8E20"/>
    <a:srgbClr val="1778B8"/>
    <a:srgbClr val="D4EBE9"/>
    <a:srgbClr val="B04432"/>
    <a:srgbClr val="9E60B8"/>
    <a:srgbClr val="B58900"/>
    <a:srgbClr val="5AB88F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1"/>
    <p:restoredTop sz="96911" autoAdjust="0"/>
  </p:normalViewPr>
  <p:slideViewPr>
    <p:cSldViewPr snapToGrid="0" snapToObjects="1">
      <p:cViewPr varScale="1">
        <p:scale>
          <a:sx n="171" d="100"/>
          <a:sy n="171" d="100"/>
        </p:scale>
        <p:origin x="64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30.05.23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lmesdev/simple-rsc" TargetMode="External"/><Relationship Id="rId2" Type="http://schemas.openxmlformats.org/officeDocument/2006/relationships/hyperlink" Target="https://github.com/dai-shi/waku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Fctw7WjmxpU?t=1328" TargetMode="Externa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6626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820781" y="843405"/>
            <a:ext cx="3452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2023</a:t>
            </a:r>
            <a:endParaRPr lang="de-DE" sz="36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techCamp</a:t>
            </a:r>
            <a:r>
              <a:rPr lang="de-DE" sz="1050" spc="60" dirty="0">
                <a:solidFill>
                  <a:srgbClr val="D4EBE9"/>
                </a:solidFill>
              </a:rPr>
              <a:t> Hamburg | 01. Juni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5047785" y="219235"/>
            <a:ext cx="3959595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/tchh23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330913" y="2540533"/>
            <a:ext cx="4183770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Beginn einer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1278926" y="768350"/>
            <a:ext cx="36761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0AC00C0-C347-1DDE-1693-AD967256DF3B}"/>
              </a:ext>
            </a:extLst>
          </p:cNvPr>
          <p:cNvSpPr txBox="1"/>
          <p:nvPr/>
        </p:nvSpPr>
        <p:spPr>
          <a:xfrm>
            <a:off x="5218291" y="2293745"/>
            <a:ext cx="418377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Ära?</a:t>
            </a:r>
            <a:endParaRPr lang="de-DE" sz="115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F915823-EBFC-9914-F00B-9471DDAD06F2}"/>
              </a:ext>
            </a:extLst>
          </p:cNvPr>
          <p:cNvSpPr txBox="1"/>
          <p:nvPr/>
        </p:nvSpPr>
        <p:spPr>
          <a:xfrm>
            <a:off x="2361468" y="3353623"/>
            <a:ext cx="329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neuen</a:t>
            </a:r>
            <a:endParaRPr lang="de-DE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Herausforderung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7F1D95-F6FE-3B54-2E25-5C3E6EA70769}"/>
              </a:ext>
            </a:extLst>
          </p:cNvPr>
          <p:cNvSpPr/>
          <p:nvPr/>
        </p:nvSpPr>
        <p:spPr>
          <a:xfrm>
            <a:off x="996982" y="2891815"/>
            <a:ext cx="2980658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Beispiel-Anwendung ist serverseitig vorgerendert!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3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der Praxis ist das aber nicht trivial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Anbindung an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Ausführen / warten auf asynchronen Code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-Prozess für Server- und Client-Code inklusive Bundling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Debugging / Testen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Sicherstellen, dass Code auf Server + Client funktioniert</a:t>
            </a:r>
          </a:p>
        </p:txBody>
      </p:sp>
    </p:spTree>
    <p:extLst>
      <p:ext uri="{BB962C8B-B14F-4D97-AF65-F5344CB8AC3E}">
        <p14:creationId xmlns:p14="http://schemas.microsoft.com/office/powerpoint/2010/main" val="27734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nur </a:t>
            </a:r>
            <a:r>
              <a:rPr lang="de-DE" b="0" dirty="0">
                <a:solidFill>
                  <a:srgbClr val="36544F"/>
                </a:solidFill>
              </a:rPr>
              <a:t>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98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141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12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25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92095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Es gibt weitere Frameworks zum experimentieren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Waku</a:t>
            </a:r>
            <a:r>
              <a:rPr lang="de-DE" sz="1500" b="0" dirty="0">
                <a:solidFill>
                  <a:srgbClr val="36544F"/>
                </a:solidFill>
              </a:rPr>
              <a:t> (</a:t>
            </a:r>
            <a:r>
              <a:rPr lang="de-DE" sz="1500" b="0" dirty="0">
                <a:solidFill>
                  <a:srgbClr val="36544F"/>
                </a:solidFill>
                <a:hlinkClick r:id="rId2"/>
              </a:rPr>
              <a:t>https://github.com/dai-shi/waku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simple-</a:t>
            </a:r>
            <a:r>
              <a:rPr lang="de-DE" sz="1500" dirty="0" err="1"/>
              <a:t>rsc</a:t>
            </a:r>
            <a:r>
              <a:rPr lang="de-DE" sz="1500" dirty="0"/>
              <a:t> (</a:t>
            </a:r>
            <a:r>
              <a:rPr lang="de-DE" sz="1500" dirty="0">
                <a:hlinkClick r:id="rId3"/>
              </a:rPr>
              <a:t>https://github.com/bholmesdev/simple-rsc</a:t>
            </a:r>
            <a:r>
              <a:rPr lang="de-DE" sz="1500" dirty="0"/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 (https://</a:t>
            </a:r>
            <a:r>
              <a:rPr lang="de-DE" sz="1500" b="0" dirty="0" err="1">
                <a:solidFill>
                  <a:srgbClr val="36544F"/>
                </a:solidFill>
              </a:rPr>
              <a:t>github.com</a:t>
            </a:r>
            <a:r>
              <a:rPr lang="de-DE" sz="1500" b="0" dirty="0">
                <a:solidFill>
                  <a:srgbClr val="36544F"/>
                </a:solidFill>
              </a:rPr>
              <a:t>/cyco130/vite-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72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und </a:t>
            </a: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bieten mehr als "nur" RSC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Man kann damit eine ganze Anwendung samt Backend bauen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API </a:t>
            </a:r>
            <a:r>
              <a:rPr lang="de-DE" sz="1500" dirty="0" err="1"/>
              <a:t>Routes</a:t>
            </a:r>
            <a:endParaRPr lang="de-DE" sz="1500" dirty="0"/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Frontend ist dann ein Teil der Anwendung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6DE527-CD58-3846-BF80-910C54F5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623" y="3194247"/>
            <a:ext cx="4754601" cy="174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93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rsc-step-by-step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Client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04555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3E729D"/>
                </a:solidFill>
                <a:latin typeface="Source Sans Pro" panose="020B0503030403020204" pitchFamily="34" charset="77"/>
              </a:rPr>
              <a:t>Komponenten</a:t>
            </a:r>
            <a:endParaRPr lang="de-DE" sz="9600" b="1" dirty="0">
              <a:solidFill>
                <a:srgbClr val="3E729D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68797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33578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Server Komponente mit Client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BCEA71-F25C-119C-A706-969B7F87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C29BAB-5B7D-348D-BF91-9FE725DBECC7}"/>
              </a:ext>
            </a:extLst>
          </p:cNvPr>
          <p:cNvSpPr txBox="1">
            <a:spLocks/>
          </p:cNvSpPr>
          <p:nvPr/>
        </p:nvSpPr>
        <p:spPr>
          <a:xfrm>
            <a:off x="0" y="2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3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...2019...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3850577" y="3513169"/>
            <a:ext cx="4752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legacy.reactjs.org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/2019/02/06/react-v16.8.0.html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7840F1-FF44-07F7-0FE1-ED861355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698"/>
            <a:ext cx="7772400" cy="2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Callback-Funktionen werden runtergereicht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5BCAAC-DEEF-43B2-3B9D-25EA8275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79076"/>
            <a:ext cx="2940187" cy="34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8E00F3-3591-1179-FC79-F8D69EE6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7" y="880451"/>
            <a:ext cx="3977998" cy="349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5671" y="769545"/>
            <a:ext cx="3820760" cy="3996928"/>
          </a:xfrm>
        </p:spPr>
        <p:txBody>
          <a:bodyPr/>
          <a:lstStyle/>
          <a:p>
            <a:r>
              <a:rPr lang="de-DE" dirty="0"/>
              <a:t>Mögliche Alternativen</a:t>
            </a:r>
          </a:p>
          <a:p>
            <a:pPr lvl="1"/>
            <a:r>
              <a:rPr lang="de-DE" dirty="0"/>
              <a:t>Alles, was wir auf dem Server aus dem Request bekommen:</a:t>
            </a:r>
          </a:p>
          <a:p>
            <a:pPr lvl="2"/>
            <a:r>
              <a:rPr lang="de-DE" sz="1800" dirty="0"/>
              <a:t>URL / Pfad</a:t>
            </a:r>
          </a:p>
          <a:p>
            <a:pPr lvl="2"/>
            <a:r>
              <a:rPr lang="de-DE" sz="1800" dirty="0"/>
              <a:t>Search Parameter (?</a:t>
            </a:r>
            <a:r>
              <a:rPr lang="de-DE" sz="1800" dirty="0" err="1"/>
              <a:t>order</a:t>
            </a:r>
            <a:r>
              <a:rPr lang="de-DE" sz="1800" dirty="0"/>
              <a:t>=...)</a:t>
            </a:r>
          </a:p>
          <a:p>
            <a:pPr lvl="2"/>
            <a:r>
              <a:rPr lang="de-DE" sz="1800" dirty="0"/>
              <a:t>Cookies</a:t>
            </a:r>
          </a:p>
          <a:p>
            <a:pPr lvl="2"/>
            <a:r>
              <a:rPr lang="de-DE" sz="1800" dirty="0"/>
              <a:t>Headers</a:t>
            </a:r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E6CB781-063E-6AAB-D831-05992C2B0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06" y="911180"/>
            <a:ext cx="4456653" cy="35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0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35671" y="769545"/>
            <a:ext cx="3820760" cy="3996928"/>
          </a:xfrm>
        </p:spPr>
        <p:txBody>
          <a:bodyPr/>
          <a:lstStyle/>
          <a:p>
            <a:r>
              <a:rPr lang="de-DE" dirty="0"/>
              <a:t>???</a:t>
            </a:r>
          </a:p>
          <a:p>
            <a:pPr lvl="1"/>
            <a:r>
              <a:rPr lang="de-DE" dirty="0"/>
              <a:t>???</a:t>
            </a:r>
          </a:p>
          <a:p>
            <a:pPr lvl="2"/>
            <a:r>
              <a:rPr lang="de-DE" sz="1800" dirty="0"/>
              <a:t>!!!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DEAA9BA-3C87-3C91-8280-10859AAD6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90" y="1207540"/>
            <a:ext cx="3211887" cy="316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233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5074" y="769545"/>
            <a:ext cx="5311357" cy="3996928"/>
          </a:xfrm>
        </p:spPr>
        <p:txBody>
          <a:bodyPr/>
          <a:lstStyle/>
          <a:p>
            <a:r>
              <a:rPr lang="de-DE" dirty="0"/>
              <a:t>Komponenten mit Interaktivität und Zustand </a:t>
            </a:r>
            <a:r>
              <a:rPr lang="de-DE" u="sng" dirty="0"/>
              <a:t>müssen</a:t>
            </a:r>
            <a:r>
              <a:rPr lang="de-DE" dirty="0"/>
              <a:t> Client-Komponenten sein</a:t>
            </a:r>
          </a:p>
          <a:p>
            <a:pPr lvl="1"/>
            <a:r>
              <a:rPr lang="de-DE" dirty="0"/>
              <a:t>An Client-Komponenten dürfen nur </a:t>
            </a:r>
            <a:r>
              <a:rPr lang="de-DE" b="1" dirty="0" err="1"/>
              <a:t>serialisierbare</a:t>
            </a:r>
            <a:r>
              <a:rPr lang="de-DE" b="1" dirty="0"/>
              <a:t> Daten</a:t>
            </a:r>
            <a:r>
              <a:rPr lang="de-DE" dirty="0"/>
              <a:t> übergeben werden</a:t>
            </a:r>
          </a:p>
          <a:p>
            <a:pPr lvl="1"/>
            <a:r>
              <a:rPr lang="de-DE" dirty="0"/>
              <a:t>Also z.B. keine Funktionen 😢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CA70AC-BCC9-FE70-01ED-AC6ABD1D7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91" y="1207540"/>
            <a:ext cx="2660742" cy="352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21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5074" y="769545"/>
            <a:ext cx="5311357" cy="3996928"/>
          </a:xfrm>
        </p:spPr>
        <p:txBody>
          <a:bodyPr/>
          <a:lstStyle/>
          <a:p>
            <a:r>
              <a:rPr lang="de-DE" dirty="0"/>
              <a:t>URL ändern, Server kann neue Seite senden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4931A07-156A-6CE3-3083-1EC3ACE4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0" y="769545"/>
            <a:ext cx="3108646" cy="372492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4328DAF-49E0-3850-8D48-37E5586ADB35}"/>
              </a:ext>
            </a:extLst>
          </p:cNvPr>
          <p:cNvSpPr txBox="1"/>
          <p:nvPr/>
        </p:nvSpPr>
        <p:spPr>
          <a:xfrm>
            <a:off x="468173" y="3467404"/>
            <a:ext cx="1417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>
                <a:solidFill>
                  <a:srgbClr val="3E729D"/>
                </a:solidFill>
                <a:latin typeface="Source Sans Pro SemiBold" panose="020B0503030403020204" pitchFamily="34" charset="0"/>
              </a:rPr>
              <a:t>Server-Komponente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2C978B6-84A8-6E62-DEAD-A2FFADD858F5}"/>
              </a:ext>
            </a:extLst>
          </p:cNvPr>
          <p:cNvSpPr txBox="1"/>
          <p:nvPr/>
        </p:nvSpPr>
        <p:spPr>
          <a:xfrm>
            <a:off x="468173" y="4491532"/>
            <a:ext cx="1378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>
                <a:solidFill>
                  <a:srgbClr val="3E729D"/>
                </a:solidFill>
                <a:latin typeface="Source Sans Pro SemiBold" panose="020B0503030403020204" pitchFamily="34" charset="0"/>
              </a:rPr>
              <a:t>Client-Komponente</a:t>
            </a:r>
          </a:p>
        </p:txBody>
      </p:sp>
    </p:spTree>
    <p:extLst>
      <p:ext uri="{BB962C8B-B14F-4D97-AF65-F5344CB8AC3E}">
        <p14:creationId xmlns:p14="http://schemas.microsoft.com/office/powerpoint/2010/main" val="797192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45074" y="769545"/>
            <a:ext cx="5311357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mehr Daten als bei REST-Call bedeuten!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7E14522-B247-F071-A2FE-4E1608743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30" y="769545"/>
            <a:ext cx="3108646" cy="372492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2F75B8C-88A9-658B-206A-75114BFC73DF}"/>
              </a:ext>
            </a:extLst>
          </p:cNvPr>
          <p:cNvSpPr txBox="1"/>
          <p:nvPr/>
        </p:nvSpPr>
        <p:spPr>
          <a:xfrm>
            <a:off x="468173" y="3467404"/>
            <a:ext cx="1417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>
                <a:solidFill>
                  <a:srgbClr val="3E729D"/>
                </a:solidFill>
                <a:latin typeface="Source Sans Pro SemiBold" panose="020B0503030403020204" pitchFamily="34" charset="0"/>
              </a:rPr>
              <a:t>Server-Komponente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4F7780-31F4-33CD-8611-EE9F6C604741}"/>
              </a:ext>
            </a:extLst>
          </p:cNvPr>
          <p:cNvSpPr txBox="1"/>
          <p:nvPr/>
        </p:nvSpPr>
        <p:spPr>
          <a:xfrm>
            <a:off x="468173" y="4491532"/>
            <a:ext cx="1378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b="1" dirty="0">
                <a:solidFill>
                  <a:srgbClr val="3E729D"/>
                </a:solidFill>
                <a:latin typeface="Source Sans Pro SemiBold" panose="020B0503030403020204" pitchFamily="34" charset="0"/>
              </a:rPr>
              <a:t>Client-Komponente</a:t>
            </a:r>
          </a:p>
        </p:txBody>
      </p:sp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DE8898-98D2-457C-545C-D54792CCC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07774"/>
            <a:ext cx="7772400" cy="260395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111725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HTTP-Request machen,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i="1" dirty="0"/>
              <a:t>Was machen wir, bis die Daten vorhanden sind, während der Query läuft?</a:t>
            </a:r>
            <a:endParaRPr lang="de-DE" b="0" i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3CC95A-64A3-FC8A-D51A-8DA21A560003}"/>
              </a:ext>
            </a:extLst>
          </p:cNvPr>
          <p:cNvSpPr/>
          <p:nvPr/>
        </p:nvSpPr>
        <p:spPr>
          <a:xfrm>
            <a:off x="284343" y="1371420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db.query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und 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180114" y="2136229"/>
            <a:ext cx="894412" cy="7033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0" y="4109284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16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16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16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i="1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6F76F06-7DE4-089D-D90A-97AED7AA22AB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db.query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B323-D8BB-B398-2CBC-47A58466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2" y="1157863"/>
            <a:ext cx="3469895" cy="32202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67452" y="1501698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5417315" y="2066893"/>
            <a:ext cx="3344789" cy="12451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410652" y="1614493"/>
            <a:ext cx="3351452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5410652" y="3050391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367452" y="4033889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Suspense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(eventuell)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(demo-</a:t>
            </a:r>
            <a:r>
              <a:rPr lang="de-DE" sz="1200" dirty="0" err="1">
                <a:solidFill>
                  <a:srgbClr val="36544F"/>
                </a:solidFill>
              </a:rPr>
              <a:t>config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Einzelnen Post aufrufen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Post-Komponente </a:t>
            </a:r>
            <a:r>
              <a:rPr lang="de-DE" sz="1200" dirty="0" err="1">
                <a:solidFill>
                  <a:srgbClr val="36544F"/>
                </a:solidFill>
              </a:rPr>
              <a:t>deaktiveren</a:t>
            </a:r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15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3: Suspense und Streaming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4: </a:t>
            </a:r>
            <a:r>
              <a:rPr lang="de-DE" dirty="0" err="1"/>
              <a:t>Mutations</a:t>
            </a:r>
            <a:r>
              <a:rPr lang="de-DE" dirty="0"/>
              <a:t> mit 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Achtung! Dieses Feature ist noch im "</a:t>
            </a:r>
            <a:r>
              <a:rPr lang="de-DE" b="0" dirty="0" err="1">
                <a:solidFill>
                  <a:srgbClr val="36544F"/>
                </a:solidFill>
              </a:rPr>
              <a:t>alpha</a:t>
            </a:r>
            <a:r>
              <a:rPr lang="de-DE" b="0" dirty="0">
                <a:solidFill>
                  <a:srgbClr val="36544F"/>
                </a:solidFill>
              </a:rPr>
              <a:t>"-Status 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</a:t>
            </a:r>
            <a:r>
              <a:rPr lang="de-DE" dirty="0" err="1"/>
              <a:t>Mutations</a:t>
            </a:r>
            <a:r>
              <a:rPr lang="de-DE" dirty="0"/>
              <a:t> mit Form-Status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Achtung: </a:t>
            </a:r>
            <a:r>
              <a:rPr lang="de-DE" b="0" dirty="0" err="1">
                <a:solidFill>
                  <a:srgbClr val="36544F"/>
                </a:solidFill>
              </a:rPr>
              <a:t>useFormStatus</a:t>
            </a:r>
            <a:r>
              <a:rPr lang="de-DE" b="0" dirty="0">
                <a:solidFill>
                  <a:srgbClr val="36544F"/>
                </a:solidFill>
              </a:rPr>
              <a:t> ist noch experimental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867303" y="1394506"/>
            <a:ext cx="740940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Alternativen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11446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dirty="0" err="1"/>
              <a:t>DataFetching</a:t>
            </a:r>
            <a:r>
              <a:rPr lang="de-DE" dirty="0"/>
              <a:t> kompliziert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Libs</a:t>
            </a:r>
            <a:r>
              <a:rPr lang="de-DE" b="0" dirty="0">
                <a:solidFill>
                  <a:srgbClr val="36544F"/>
                </a:solidFill>
              </a:rPr>
              <a:t> wie </a:t>
            </a: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Query verwenden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 </a:t>
            </a:r>
            <a:r>
              <a:rPr lang="de-DE" b="0" dirty="0" err="1">
                <a:solidFill>
                  <a:srgbClr val="36544F"/>
                </a:solidFill>
              </a:rPr>
              <a:t>useEffect</a:t>
            </a:r>
            <a:r>
              <a:rPr lang="de-DE" b="0" dirty="0">
                <a:solidFill>
                  <a:srgbClr val="36544F"/>
                </a:solidFill>
              </a:rPr>
              <a:t>-notwendig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Globales Caching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Funktionieren (teilweise) auch mit Suspense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Router kann mittlerweile auch Daten für Routen laden</a:t>
            </a:r>
          </a:p>
          <a:p>
            <a:pPr lvl="1"/>
            <a:r>
              <a:rPr lang="de-DE" dirty="0"/>
              <a:t>"Remix ohne Remix"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7020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dirty="0" err="1"/>
              <a:t>DataFetching</a:t>
            </a:r>
            <a:r>
              <a:rPr lang="de-DE" dirty="0"/>
              <a:t> kompliziert</a:t>
            </a:r>
          </a:p>
          <a:p>
            <a:r>
              <a:rPr lang="de-DE" b="0" dirty="0">
                <a:solidFill>
                  <a:srgbClr val="36544F"/>
                </a:solidFill>
              </a:rPr>
              <a:t>Künftig: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-Hook und cache-Funktion von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Client-seitiges Arbeiten mit Daten wird damit vereinfacht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Wir können auf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in Client-Komponenten warten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cached</a:t>
            </a:r>
            <a:r>
              <a:rPr lang="de-DE" b="0" dirty="0">
                <a:solidFill>
                  <a:srgbClr val="36544F"/>
                </a:solidFill>
              </a:rPr>
              <a:t> gelesene Daten für uns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16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use</a:t>
            </a:r>
            <a:r>
              <a:rPr lang="de-DE" dirty="0"/>
              <a:t>-Hook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D0DF76B-581A-09EE-6C02-980112A29795}"/>
              </a:ext>
            </a:extLst>
          </p:cNvPr>
          <p:cNvSpPr txBox="1"/>
          <p:nvPr/>
        </p:nvSpPr>
        <p:spPr>
          <a:xfrm>
            <a:off x="1128293" y="1288689"/>
            <a:ext cx="972861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RootPage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400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={"..."}&gt;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ArticleCard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fetchArticle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(1) } /&gt;</a:t>
            </a:r>
          </a:p>
          <a:p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&lt;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Suspense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 </a:t>
            </a:r>
          </a:p>
          <a:p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ArticleCard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3E729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articlePromise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&lt;h2&gt;{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article.title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}&lt;/h2&gt;&lt;p&gt;{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article.body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&lt;/</a:t>
            </a:r>
            <a:r>
              <a:rPr lang="de-DE" sz="14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article</a:t>
            </a: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30919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 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2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 </a:t>
            </a:r>
            <a:r>
              <a:rPr lang="de-DE" dirty="0">
                <a:solidFill>
                  <a:srgbClr val="36544F"/>
                </a:solidFill>
              </a:rPr>
              <a:t>...sind das die Probleme, die ihr habt?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578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4278086" y="32810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9A0AD8-E478-19F6-54FD-E12A2739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" y="1921008"/>
            <a:ext cx="8545349" cy="13216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1938709-9085-364D-D0F9-53CE4AF9A54A}"/>
              </a:ext>
            </a:extLst>
          </p:cNvPr>
          <p:cNvSpPr txBox="1"/>
          <p:nvPr/>
        </p:nvSpPr>
        <p:spPr>
          <a:xfrm>
            <a:off x="3697993" y="3608256"/>
            <a:ext cx="11601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600" b="0" dirty="0">
                <a:solidFill>
                  <a:srgbClr val="36544F"/>
                </a:solidFill>
              </a:rPr>
              <a:t>🤷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742275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</a:t>
            </a:r>
          </a:p>
          <a:p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4278086" y="32810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9A0AD8-E478-19F6-54FD-E12A2739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" y="1921008"/>
            <a:ext cx="8545349" cy="132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70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394506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Neue Ära?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</p:txBody>
      </p:sp>
    </p:spTree>
    <p:extLst>
      <p:ext uri="{BB962C8B-B14F-4D97-AF65-F5344CB8AC3E}">
        <p14:creationId xmlns:p14="http://schemas.microsoft.com/office/powerpoint/2010/main" val="1237657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</p:spTree>
    <p:extLst>
      <p:ext uri="{BB962C8B-B14F-4D97-AF65-F5344CB8AC3E}">
        <p14:creationId xmlns:p14="http://schemas.microsoft.com/office/powerpoint/2010/main" val="31805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1726998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5517136" y="312740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612571" y="453595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1104317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RSC durchsetzen,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Aus meiner Sicht werden die Implikationen unterschätzt / runtergespielt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Was passiert mit bestehenden Anwendungen?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Ist das Probleme/fehlende Lösung "</a:t>
            </a:r>
            <a:r>
              <a:rPr lang="de-DE" b="0" dirty="0" err="1">
                <a:solidFill>
                  <a:srgbClr val="36544F"/>
                </a:solidFill>
              </a:rPr>
              <a:t>how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do </a:t>
            </a:r>
            <a:r>
              <a:rPr lang="de-DE" b="0" dirty="0" err="1">
                <a:solidFill>
                  <a:srgbClr val="36544F"/>
                </a:solidFill>
              </a:rPr>
              <a:t>routing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" wirklich so groß, dass man dafür ein komplett neues Modell braucht</a:t>
            </a:r>
          </a:p>
          <a:p>
            <a:pPr marL="0" indent="0">
              <a:buNone/>
            </a:pP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976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Bewertung</a:t>
            </a:r>
          </a:p>
          <a:p>
            <a:r>
              <a:rPr lang="de-DE" b="0" dirty="0">
                <a:solidFill>
                  <a:srgbClr val="36544F"/>
                </a:solidFill>
              </a:rPr>
              <a:t>Am meisten stört mich die Kommunikation, da dort alles vereinfacht und verallgemeinert wird</a:t>
            </a:r>
          </a:p>
          <a:p>
            <a:pPr lvl="1"/>
            <a:r>
              <a:rPr lang="de-DE" dirty="0"/>
              <a:t>und natürlich die Lautsprecher auf Twitter und YT</a:t>
            </a:r>
          </a:p>
          <a:p>
            <a:r>
              <a:rPr lang="de-DE" b="0" dirty="0">
                <a:solidFill>
                  <a:srgbClr val="36544F"/>
                </a:solidFill>
              </a:rPr>
              <a:t>RCS sind nicht "nur" </a:t>
            </a:r>
            <a:r>
              <a:rPr lang="de-DE" b="0" dirty="0" err="1">
                <a:solidFill>
                  <a:srgbClr val="36544F"/>
                </a:solidFill>
              </a:rPr>
              <a:t>add</a:t>
            </a:r>
            <a:r>
              <a:rPr lang="de-DE" b="0" dirty="0">
                <a:solidFill>
                  <a:srgbClr val="36544F"/>
                </a:solidFill>
              </a:rPr>
              <a:t>-on sondern nun "das" Ding, so sollt ihr es machen</a:t>
            </a:r>
          </a:p>
          <a:p>
            <a:pPr lvl="1"/>
            <a:r>
              <a:rPr lang="de-DE" dirty="0"/>
              <a:t>Das ist m.E. schon ein Shift</a:t>
            </a:r>
          </a:p>
          <a:p>
            <a:pPr lvl="1"/>
            <a:r>
              <a:rPr lang="de-DE" dirty="0"/>
              <a:t>Eigentlich nicht verwunderlich, denn die neue Architektur passt perfekt für </a:t>
            </a:r>
            <a:r>
              <a:rPr lang="de-DE" dirty="0" err="1"/>
              <a:t>facebookdotcom</a:t>
            </a:r>
            <a:endParaRPr lang="de-DE" dirty="0"/>
          </a:p>
          <a:p>
            <a:r>
              <a:rPr lang="de-DE" dirty="0"/>
              <a:t>Man kann auch weiterhin ohne Next arbeiten (Vite nehmen)</a:t>
            </a:r>
          </a:p>
          <a:p>
            <a:pPr lvl="1"/>
            <a:r>
              <a:rPr lang="de-DE" dirty="0"/>
              <a:t>Zitat Abramov aus </a:t>
            </a:r>
            <a:r>
              <a:rPr lang="de-DE" dirty="0">
                <a:effectLst/>
                <a:hlinkClick r:id="rId2"/>
              </a:rPr>
              <a:t>https://youtu.be</a:t>
            </a:r>
            <a:r>
              <a:rPr lang="de-DE">
                <a:effectLst/>
                <a:hlinkClick r:id="rId2"/>
              </a:rPr>
              <a:t>/Fctw7WjmxpU?t=1328</a:t>
            </a:r>
            <a:endParaRPr lang="de-DE" dirty="0"/>
          </a:p>
          <a:p>
            <a:r>
              <a:rPr lang="de-DE" dirty="0"/>
              <a:t>Was ist eigentlich mit anderen </a:t>
            </a:r>
            <a:r>
              <a:rPr lang="de-DE" dirty="0" err="1"/>
              <a:t>Perf</a:t>
            </a:r>
            <a:r>
              <a:rPr lang="de-DE" dirty="0"/>
              <a:t>-Möglichkeiten? Stichwort: Code Splitting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i="1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2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66589E0-D4CC-9B80-A266-5D86DB5BF400}"/>
              </a:ext>
            </a:extLst>
          </p:cNvPr>
          <p:cNvSpPr txBox="1"/>
          <p:nvPr/>
        </p:nvSpPr>
        <p:spPr>
          <a:xfrm>
            <a:off x="1052286" y="457200"/>
            <a:ext cx="738202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Teile:</a:t>
            </a:r>
          </a:p>
          <a:p>
            <a:r>
              <a:rPr lang="de-DE" sz="1200" dirty="0"/>
              <a:t> - </a:t>
            </a:r>
            <a:r>
              <a:rPr lang="de-DE" sz="1200" b="1" dirty="0"/>
              <a:t>"neutrale" Vorstellung der Anforderungen am Beispiel Blog-</a:t>
            </a:r>
            <a:r>
              <a:rPr lang="de-DE" sz="1200" b="1" dirty="0" err="1"/>
              <a:t>Application</a:t>
            </a:r>
            <a:endParaRPr lang="de-DE" sz="1200" b="1" dirty="0"/>
          </a:p>
          <a:p>
            <a:r>
              <a:rPr lang="de-DE" sz="1200" b="1" dirty="0"/>
              <a:t>	</a:t>
            </a:r>
            <a:r>
              <a:rPr lang="de-DE" sz="1200" dirty="0"/>
              <a:t>- Daten laden</a:t>
            </a:r>
          </a:p>
          <a:p>
            <a:r>
              <a:rPr lang="de-DE" sz="1200" dirty="0"/>
              <a:t>	- Viel statischer Content</a:t>
            </a:r>
          </a:p>
          <a:p>
            <a:r>
              <a:rPr lang="de-DE" sz="1200" dirty="0"/>
              <a:t>	- Nochmal deutliche Abgrenzung zu Apps, wo das anders aussieht (Miro z.B. oder Teams)</a:t>
            </a:r>
          </a:p>
          <a:p>
            <a:r>
              <a:rPr lang="de-DE" sz="1200" dirty="0"/>
              <a:t>		- evtl. im Bewertung-Kapitel</a:t>
            </a:r>
          </a:p>
          <a:p>
            <a:endParaRPr lang="de-DE" sz="1200" b="1" dirty="0"/>
          </a:p>
          <a:p>
            <a:pPr marL="285750" indent="-285750">
              <a:buFontTx/>
              <a:buChar char="-"/>
            </a:pPr>
            <a:r>
              <a:rPr lang="de-DE" sz="1200" b="1" dirty="0"/>
              <a:t>RSC als "Architektur-Idee" oder "-Vision"</a:t>
            </a:r>
          </a:p>
          <a:p>
            <a:pPr marL="742950" lvl="1" indent="-285750">
              <a:buFontTx/>
              <a:buChar char="-"/>
            </a:pPr>
            <a:endParaRPr lang="de-DE" sz="1200" b="1" dirty="0"/>
          </a:p>
          <a:p>
            <a:pPr marL="742950" lvl="1" indent="-285750">
              <a:buFontTx/>
              <a:buChar char="-"/>
            </a:pPr>
            <a:r>
              <a:rPr lang="de-DE" sz="1200" dirty="0"/>
              <a:t>Mit RSC brauchen wir Framework, aber:</a:t>
            </a:r>
          </a:p>
          <a:p>
            <a:pPr lvl="1"/>
            <a:r>
              <a:rPr lang="de-DE" sz="1200" dirty="0"/>
              <a:t>	- Was ist überhaut ein "</a:t>
            </a:r>
            <a:r>
              <a:rPr lang="de-DE" sz="1200" dirty="0" err="1"/>
              <a:t>framework</a:t>
            </a:r>
            <a:r>
              <a:rPr lang="de-DE" sz="1200" dirty="0"/>
              <a:t>"</a:t>
            </a:r>
          </a:p>
          <a:p>
            <a:pPr lvl="1"/>
            <a:r>
              <a:rPr lang="de-DE" sz="1200" dirty="0"/>
              <a:t>	- Vorstellung : was ist </a:t>
            </a:r>
            <a:r>
              <a:rPr lang="de-DE" sz="1200" dirty="0" err="1"/>
              <a:t>next</a:t>
            </a:r>
            <a:r>
              <a:rPr lang="de-DE" sz="1200" dirty="0"/>
              <a:t>, was ist </a:t>
            </a:r>
            <a:r>
              <a:rPr lang="de-DE" sz="1200" dirty="0" err="1"/>
              <a:t>remix</a:t>
            </a:r>
            <a:r>
              <a:rPr lang="de-DE" sz="1200" dirty="0"/>
              <a:t>, was sind andere</a:t>
            </a:r>
          </a:p>
          <a:p>
            <a:pPr lvl="1"/>
            <a:r>
              <a:rPr lang="de-DE" sz="1200" dirty="0"/>
              <a:t>	-  wir gucken uns keine API </a:t>
            </a:r>
            <a:r>
              <a:rPr lang="de-DE" sz="1200" dirty="0" err="1"/>
              <a:t>Routes</a:t>
            </a:r>
            <a:r>
              <a:rPr lang="de-DE" sz="1200" dirty="0"/>
              <a:t> an</a:t>
            </a:r>
          </a:p>
          <a:p>
            <a:pPr marL="1200150" lvl="2" indent="-285750">
              <a:buFontTx/>
              <a:buChar char="-"/>
            </a:pPr>
            <a:r>
              <a:rPr lang="de-DE" sz="1200" dirty="0"/>
              <a:t>was ändert sich durch den Serverseitigen Einsatz?</a:t>
            </a:r>
          </a:p>
          <a:p>
            <a:pPr marL="1657350" lvl="3" indent="-285750">
              <a:buFontTx/>
              <a:buChar char="-"/>
            </a:pPr>
            <a:r>
              <a:rPr lang="de-DE" sz="1200" dirty="0"/>
              <a:t>Andere Architektur (Server &lt;-&gt; Client </a:t>
            </a:r>
            <a:r>
              <a:rPr lang="de-DE" sz="1200" dirty="0" err="1"/>
              <a:t>Requests</a:t>
            </a:r>
            <a:r>
              <a:rPr lang="de-DE" sz="1200" dirty="0"/>
              <a:t>), die man in der API nicht unbedingt sieht</a:t>
            </a:r>
          </a:p>
          <a:p>
            <a:pPr marL="1657350" lvl="3" indent="-285750">
              <a:buFontTx/>
              <a:buChar char="-"/>
            </a:pPr>
            <a:endParaRPr lang="de-DE" sz="1200" dirty="0"/>
          </a:p>
          <a:p>
            <a:pPr marL="1657350" lvl="3" indent="-285750">
              <a:buFontTx/>
              <a:buChar char="-"/>
            </a:pPr>
            <a:r>
              <a:rPr lang="de-DE" sz="1200" dirty="0"/>
              <a:t>Stärkere Abhängigkeit vom Framework statt jetzt von einzelnen </a:t>
            </a:r>
            <a:r>
              <a:rPr lang="de-DE" sz="1200" dirty="0" err="1"/>
              <a:t>Libs</a:t>
            </a:r>
            <a:r>
              <a:rPr lang="de-DE" sz="1200" dirty="0"/>
              <a:t>?</a:t>
            </a:r>
          </a:p>
          <a:p>
            <a:pPr marL="1657350" lvl="3" indent="-285750">
              <a:buFontTx/>
              <a:buChar char="-"/>
            </a:pPr>
            <a:r>
              <a:rPr lang="de-DE" sz="1200" dirty="0"/>
              <a:t>Abhängigkeit von deren </a:t>
            </a:r>
            <a:r>
              <a:rPr lang="de-DE" sz="1200" dirty="0" err="1"/>
              <a:t>Build</a:t>
            </a:r>
            <a:r>
              <a:rPr lang="de-DE" sz="1200" dirty="0"/>
              <a:t>-Tools (was passiert, wenn das BT z.B. kein </a:t>
            </a:r>
            <a:br>
              <a:rPr lang="de-DE" sz="1200" dirty="0"/>
            </a:br>
            <a:r>
              <a:rPr lang="de-DE" sz="1200" dirty="0"/>
              <a:t>Post CSS kann)</a:t>
            </a:r>
          </a:p>
          <a:p>
            <a:pPr marL="1657350" lvl="3" indent="-285750">
              <a:buFontTx/>
              <a:buChar char="-"/>
            </a:pPr>
            <a:r>
              <a:rPr lang="de-DE" sz="1200" dirty="0"/>
              <a:t>Sonderfall Remix: hier keine RSC</a:t>
            </a:r>
          </a:p>
          <a:p>
            <a:pPr marL="742950" lvl="1" indent="-285750">
              <a:buFontTx/>
              <a:buChar char="-"/>
            </a:pPr>
            <a:r>
              <a:rPr lang="de-DE" sz="1200" dirty="0" err="1"/>
              <a:t>Unterscheidliche</a:t>
            </a:r>
            <a:r>
              <a:rPr lang="de-DE" sz="1200" dirty="0"/>
              <a:t> Perspektiven: wo komme ich her?</a:t>
            </a:r>
          </a:p>
          <a:p>
            <a:pPr marL="1200150" lvl="2" indent="-285750">
              <a:buFontTx/>
              <a:buChar char="-"/>
            </a:pPr>
            <a:r>
              <a:rPr lang="de-DE" sz="1200" dirty="0"/>
              <a:t>Bin ich "JS-native" oder eine andere Sprache und JS "nur" Frontend</a:t>
            </a:r>
          </a:p>
          <a:p>
            <a:pPr marL="285750" indent="-285750">
              <a:buFontTx/>
              <a:buChar char="-"/>
            </a:pPr>
            <a:r>
              <a:rPr lang="de-DE" sz="1200" b="1" dirty="0"/>
              <a:t>Bewertung</a:t>
            </a:r>
          </a:p>
          <a:p>
            <a:pPr marL="742950" lvl="1" indent="-285750">
              <a:buFontTx/>
              <a:buChar char="-"/>
            </a:pPr>
            <a:r>
              <a:rPr lang="de-DE" sz="1200" dirty="0"/>
              <a:t>evtl. nochmal die Web-App-Evolution-Grafiken</a:t>
            </a: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/tchh23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489268" y="1394506"/>
            <a:ext cx="6165470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MATERIAL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477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ADC229-9401-FE89-5C27-766C6779C4AB}"/>
              </a:ext>
            </a:extLst>
          </p:cNvPr>
          <p:cNvSpPr txBox="1"/>
          <p:nvPr/>
        </p:nvSpPr>
        <p:spPr>
          <a:xfrm>
            <a:off x="3512820" y="2121678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Pattern: wann manchen wir eine Client-Komponente? Nur der Button in der Form? Oder die ganze Form?</a:t>
            </a:r>
          </a:p>
        </p:txBody>
      </p:sp>
    </p:spTree>
    <p:extLst>
      <p:ext uri="{BB962C8B-B14F-4D97-AF65-F5344CB8AC3E}">
        <p14:creationId xmlns:p14="http://schemas.microsoft.com/office/powerpoint/2010/main" val="31276858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ADC229-9401-FE89-5C27-766C6779C4AB}"/>
              </a:ext>
            </a:extLst>
          </p:cNvPr>
          <p:cNvSpPr txBox="1"/>
          <p:nvPr/>
        </p:nvSpPr>
        <p:spPr>
          <a:xfrm>
            <a:off x="3512820" y="2121678"/>
            <a:ext cx="342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haben wir wirklich immer bessere </a:t>
            </a:r>
            <a:r>
              <a:rPr lang="de-DE" b="1" dirty="0" err="1">
                <a:solidFill>
                  <a:srgbClr val="FF0000"/>
                </a:solidFill>
              </a:rPr>
              <a:t>performance</a:t>
            </a:r>
            <a:r>
              <a:rPr lang="de-DE" b="1" dirty="0">
                <a:solidFill>
                  <a:srgbClr val="FF0000"/>
                </a:solidFill>
              </a:rPr>
              <a:t> / weniger daten mit RSC?</a:t>
            </a:r>
          </a:p>
          <a:p>
            <a:r>
              <a:rPr lang="de-DE" b="1" dirty="0">
                <a:solidFill>
                  <a:srgbClr val="FF0000"/>
                </a:solidFill>
              </a:rPr>
              <a:t> - ganze Seiten-Teile werden neu geladen</a:t>
            </a:r>
          </a:p>
          <a:p>
            <a:endParaRPr lang="de-DE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8629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D9DE0-D100-94A8-0574-15425D29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50DEA72-123D-34D8-08BE-8CAA52CEA632}"/>
              </a:ext>
            </a:extLst>
          </p:cNvPr>
          <p:cNvSpPr/>
          <p:nvPr/>
        </p:nvSpPr>
        <p:spPr>
          <a:xfrm>
            <a:off x="2410993" y="3131216"/>
            <a:ext cx="43220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590CAE5-5ACE-42CA-3B80-7296467E545E}"/>
              </a:ext>
            </a:extLst>
          </p:cNvPr>
          <p:cNvSpPr/>
          <p:nvPr/>
        </p:nvSpPr>
        <p:spPr>
          <a:xfrm>
            <a:off x="0" y="276998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Vom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D914E4D-5848-52A3-1925-57B4626C0D21}"/>
              </a:ext>
            </a:extLst>
          </p:cNvPr>
          <p:cNvSpPr/>
          <p:nvPr/>
        </p:nvSpPr>
        <p:spPr>
          <a:xfrm>
            <a:off x="0" y="784829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Browser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10B748-3F71-1C1C-4852-D89886836D5F}"/>
              </a:ext>
            </a:extLst>
          </p:cNvPr>
          <p:cNvSpPr/>
          <p:nvPr/>
        </p:nvSpPr>
        <p:spPr>
          <a:xfrm>
            <a:off x="3558745" y="2482128"/>
            <a:ext cx="2026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auf den</a:t>
            </a:r>
            <a:endParaRPr lang="de-DE" sz="2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2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4512F7-F638-C503-D0D0-8A5C371A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131DE5-CFCA-79C3-81EA-9CB15478ED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Client und Server Components</a:t>
            </a:r>
          </a:p>
          <a:p>
            <a:pPr lvl="1"/>
            <a:r>
              <a:rPr lang="de-DE" dirty="0"/>
              <a:t>Client Components werden auch auf dem Server gerendert (!)</a:t>
            </a:r>
          </a:p>
          <a:p>
            <a:pPr lvl="1"/>
            <a:r>
              <a:rPr lang="de-DE" dirty="0"/>
              <a:t>Server Components werden (in </a:t>
            </a:r>
            <a:r>
              <a:rPr lang="de-DE" dirty="0" err="1"/>
              <a:t>Next.js</a:t>
            </a:r>
            <a:r>
              <a:rPr lang="de-DE" dirty="0"/>
              <a:t>) auch im </a:t>
            </a:r>
            <a:r>
              <a:rPr lang="de-DE" b="1" dirty="0" err="1"/>
              <a:t>Build</a:t>
            </a:r>
            <a:r>
              <a:rPr lang="de-DE" dirty="0"/>
              <a:t> gerendert!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04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2945</Words>
  <Application>Microsoft Macintosh PowerPoint</Application>
  <PresentationFormat>Bildschirmpräsentation (16:9)</PresentationFormat>
  <Paragraphs>559</Paragraphs>
  <Slides>90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90</vt:i4>
      </vt:variant>
    </vt:vector>
  </HeadingPairs>
  <TitlesOfParts>
    <vt:vector size="101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techCamp Hamburg | 01. Juni 2023 | @nilshartmann</vt:lpstr>
      <vt:lpstr>https://nilshartmann.net</vt:lpstr>
      <vt:lpstr>vor zehn Jahren...</vt:lpstr>
      <vt:lpstr>...2019...</vt:lpstr>
      <vt:lpstr>...und heute ?!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Serverseitiges rendern</vt:lpstr>
      <vt:lpstr>Serverseitiges rendern</vt:lpstr>
      <vt:lpstr>PowerPoint-Präsentation</vt:lpstr>
      <vt:lpstr>Server Components</vt:lpstr>
      <vt:lpstr>Server Components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RSC mit Next.js</vt:lpstr>
      <vt:lpstr>RSC mit Next.js</vt:lpstr>
      <vt:lpstr>RSC mit Next.js</vt:lpstr>
      <vt:lpstr>PowerPoint-Präsentation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PowerPoint-Präsentation</vt:lpstr>
      <vt:lpstr>Alternativen</vt:lpstr>
      <vt:lpstr>Alternativen</vt:lpstr>
      <vt:lpstr>Alternativen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Fazit</vt:lpstr>
      <vt:lpstr>Fazit</vt:lpstr>
      <vt:lpstr>Fazit</vt:lpstr>
      <vt:lpstr>Fazit</vt:lpstr>
      <vt:lpstr>Server Components</vt:lpstr>
      <vt:lpstr>Server Components</vt:lpstr>
      <vt:lpstr>Ein Beispiel...</vt:lpstr>
      <vt:lpstr>PowerPoint-Präsentation</vt:lpstr>
      <vt:lpstr>PowerPoint-Präsentation</vt:lpstr>
      <vt:lpstr>Server Components</vt:lpstr>
      <vt:lpstr>Server Components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1139</cp:revision>
  <cp:lastPrinted>2019-09-04T14:49:47Z</cp:lastPrinted>
  <dcterms:created xsi:type="dcterms:W3CDTF">2016-03-28T15:59:53Z</dcterms:created>
  <dcterms:modified xsi:type="dcterms:W3CDTF">2023-05-30T10:01:39Z</dcterms:modified>
</cp:coreProperties>
</file>